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47" autoAdjust="0"/>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21AA6-7B7F-4DB6-879E-326F42254E50}" type="datetimeFigureOut">
              <a:rPr lang="en-IE" smtClean="0"/>
              <a:t>17/10/2023</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4886C-DA41-4292-8451-2B1E54597746}" type="slidenum">
              <a:rPr lang="en-IE" smtClean="0"/>
              <a:t>‹#›</a:t>
            </a:fld>
            <a:endParaRPr lang="en-IE"/>
          </a:p>
        </p:txBody>
      </p:sp>
    </p:spTree>
    <p:extLst>
      <p:ext uri="{BB962C8B-B14F-4D97-AF65-F5344CB8AC3E}">
        <p14:creationId xmlns:p14="http://schemas.microsoft.com/office/powerpoint/2010/main" val="1658409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1924886C-DA41-4292-8451-2B1E54597746}" type="slidenum">
              <a:rPr lang="en-IE" smtClean="0"/>
              <a:t>1</a:t>
            </a:fld>
            <a:endParaRPr lang="en-IE"/>
          </a:p>
        </p:txBody>
      </p:sp>
    </p:spTree>
    <p:extLst>
      <p:ext uri="{BB962C8B-B14F-4D97-AF65-F5344CB8AC3E}">
        <p14:creationId xmlns:p14="http://schemas.microsoft.com/office/powerpoint/2010/main" val="2062305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1924886C-DA41-4292-8451-2B1E54597746}" type="slidenum">
              <a:rPr lang="en-IE" smtClean="0"/>
              <a:t>5</a:t>
            </a:fld>
            <a:endParaRPr lang="en-IE"/>
          </a:p>
        </p:txBody>
      </p:sp>
    </p:spTree>
    <p:extLst>
      <p:ext uri="{BB962C8B-B14F-4D97-AF65-F5344CB8AC3E}">
        <p14:creationId xmlns:p14="http://schemas.microsoft.com/office/powerpoint/2010/main" val="3098921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4B941-536E-2A53-3842-BC43D17D29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6A1AC863-1E6E-0AF3-F7BA-EB45DDBFCC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BBAC9D7-792E-25AE-9393-D804ED5FE2E3}"/>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5" name="Footer Placeholder 4">
            <a:extLst>
              <a:ext uri="{FF2B5EF4-FFF2-40B4-BE49-F238E27FC236}">
                <a16:creationId xmlns:a16="http://schemas.microsoft.com/office/drawing/2014/main" id="{ECA5EA4B-3AAC-64E3-65ED-84C637697DF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12F643E-5834-E046-CA23-7355B1A3C9A4}"/>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235644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D6EAD-4005-8774-1AFA-9970C3C7EBA6}"/>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C2181BB-B20A-B8E4-753B-470A1F84FB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A81B439-7672-1760-7EE8-0012C0FA42BB}"/>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5" name="Footer Placeholder 4">
            <a:extLst>
              <a:ext uri="{FF2B5EF4-FFF2-40B4-BE49-F238E27FC236}">
                <a16:creationId xmlns:a16="http://schemas.microsoft.com/office/drawing/2014/main" id="{D4E07971-FF9F-EE96-63FF-943E5752AC1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3327ED8-9537-E82E-9088-66AAF11E8B41}"/>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1207994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D61858-1B00-E5CF-8493-310D1D2ECD7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8237ACE-3DA1-C9BD-D410-47A9BCD90B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C0466DC-B96C-203E-FE15-9002FAEA79FD}"/>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5" name="Footer Placeholder 4">
            <a:extLst>
              <a:ext uri="{FF2B5EF4-FFF2-40B4-BE49-F238E27FC236}">
                <a16:creationId xmlns:a16="http://schemas.microsoft.com/office/drawing/2014/main" id="{AE8D04E5-70EA-AEDE-AAF7-2DED6467727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1F1BF6E-935C-F5C9-AE42-DFECE1350E02}"/>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1409546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563E-5B42-570E-529F-6BEE9AA5681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0D8C41F-5317-92BD-F089-88F5E2E019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95E2F40-D863-13C3-3436-17B77809512E}"/>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5" name="Footer Placeholder 4">
            <a:extLst>
              <a:ext uri="{FF2B5EF4-FFF2-40B4-BE49-F238E27FC236}">
                <a16:creationId xmlns:a16="http://schemas.microsoft.com/office/drawing/2014/main" id="{9647F911-329E-D571-3CDB-9B17C1B8320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4B35537-B23D-7B00-8F15-81E2D5FDBAA1}"/>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2711968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F818D-54E1-0ECE-1DC5-BC5ABBBAD3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883D0509-C6E5-4389-8699-3C43DA0F90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E746C4-7C91-3D7D-8801-FFD8C389CD55}"/>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5" name="Footer Placeholder 4">
            <a:extLst>
              <a:ext uri="{FF2B5EF4-FFF2-40B4-BE49-F238E27FC236}">
                <a16:creationId xmlns:a16="http://schemas.microsoft.com/office/drawing/2014/main" id="{3C10FFFD-602C-4453-8A53-62784B491A0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D533B62-20AD-EEF2-E12E-185062F216B7}"/>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164948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E76A-54EC-6F8E-35DF-BDE588FB7DD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3806A150-5783-69C7-8451-6E91B8FCE1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E6B4FF4C-DB64-FEC8-9CC3-0A7966A5DA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7DB8F54C-B332-901A-D8C8-B1010A57E289}"/>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6" name="Footer Placeholder 5">
            <a:extLst>
              <a:ext uri="{FF2B5EF4-FFF2-40B4-BE49-F238E27FC236}">
                <a16:creationId xmlns:a16="http://schemas.microsoft.com/office/drawing/2014/main" id="{261DFF17-439D-9A8A-1752-F216A28CB23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66C53EB-76CB-53DC-1C8F-3E785CD90434}"/>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321366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27B3-B97D-0A64-AC2D-63877174DF75}"/>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BB3F886D-AAF7-11FE-7F7F-3B9AC52313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5BC94C-1974-11CB-F4F8-2DF127F928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8BBE77D-A79C-0FAF-6C08-8BC34EC5C2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855D7-1B70-CDFF-E690-92AE26EDE0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3F66255-A834-B6A6-5911-900334DC5DF3}"/>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8" name="Footer Placeholder 7">
            <a:extLst>
              <a:ext uri="{FF2B5EF4-FFF2-40B4-BE49-F238E27FC236}">
                <a16:creationId xmlns:a16="http://schemas.microsoft.com/office/drawing/2014/main" id="{D8D404F2-8951-2921-23F4-43A407898397}"/>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8325C6C3-1D3A-1FD6-2DF9-0106AF8D1240}"/>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405757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6C3C3-C22E-FEE5-68F8-7D4625220835}"/>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B108C02A-88C3-1055-4EE0-CC62992E9A1F}"/>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4" name="Footer Placeholder 3">
            <a:extLst>
              <a:ext uri="{FF2B5EF4-FFF2-40B4-BE49-F238E27FC236}">
                <a16:creationId xmlns:a16="http://schemas.microsoft.com/office/drawing/2014/main" id="{F731846B-B597-D594-4FB7-06404CFC79E3}"/>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AD547FD-03C5-CC66-E6E8-AB422DD86955}"/>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1893575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BBEA92-7659-7A21-276C-7F35E9E690E2}"/>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3" name="Footer Placeholder 2">
            <a:extLst>
              <a:ext uri="{FF2B5EF4-FFF2-40B4-BE49-F238E27FC236}">
                <a16:creationId xmlns:a16="http://schemas.microsoft.com/office/drawing/2014/main" id="{1351DA58-8DAB-AEB9-F94F-82D3886C2948}"/>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1882DA3C-1FD1-B20E-905A-7D66ADAB7F52}"/>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3706431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6A51C-0287-0AC6-72A4-9A3EA7F63D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A2FF6815-D825-6301-400F-5EBD2936B8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3596C94-081A-7BB9-C02E-35933161BD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A83158-9677-8351-FD79-77A51C2D932B}"/>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6" name="Footer Placeholder 5">
            <a:extLst>
              <a:ext uri="{FF2B5EF4-FFF2-40B4-BE49-F238E27FC236}">
                <a16:creationId xmlns:a16="http://schemas.microsoft.com/office/drawing/2014/main" id="{BD25EB4F-1853-6D41-2F80-89EA74934FE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F68F102-CBF0-E15F-6ACC-C281FD06CB92}"/>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1640894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FA3D8-7F43-C6A0-9044-E0B67D9ED5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D45CB83-413A-E595-911E-9C9D3205AD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91F395FD-1A6D-714D-CEC1-5999F8FCD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AFCE3C-2FC0-48FE-4B23-D16A37394F2B}"/>
              </a:ext>
            </a:extLst>
          </p:cNvPr>
          <p:cNvSpPr>
            <a:spLocks noGrp="1"/>
          </p:cNvSpPr>
          <p:nvPr>
            <p:ph type="dt" sz="half" idx="10"/>
          </p:nvPr>
        </p:nvSpPr>
        <p:spPr/>
        <p:txBody>
          <a:bodyPr/>
          <a:lstStyle/>
          <a:p>
            <a:fld id="{DCDA5926-35E4-4B2D-A313-E23C7BAD4984}" type="datetimeFigureOut">
              <a:rPr lang="en-IE" smtClean="0"/>
              <a:t>17/10/2023</a:t>
            </a:fld>
            <a:endParaRPr lang="en-IE"/>
          </a:p>
        </p:txBody>
      </p:sp>
      <p:sp>
        <p:nvSpPr>
          <p:cNvPr id="6" name="Footer Placeholder 5">
            <a:extLst>
              <a:ext uri="{FF2B5EF4-FFF2-40B4-BE49-F238E27FC236}">
                <a16:creationId xmlns:a16="http://schemas.microsoft.com/office/drawing/2014/main" id="{9C58A3C0-F213-5819-B49F-35F988DBCB7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28679DF-D788-A847-0480-15B4D1A1BA65}"/>
              </a:ext>
            </a:extLst>
          </p:cNvPr>
          <p:cNvSpPr>
            <a:spLocks noGrp="1"/>
          </p:cNvSpPr>
          <p:nvPr>
            <p:ph type="sldNum" sz="quarter" idx="12"/>
          </p:nvPr>
        </p:nvSpPr>
        <p:spPr/>
        <p:txBody>
          <a:bodyPr/>
          <a:lstStyle/>
          <a:p>
            <a:fld id="{9F08D982-2007-4E9D-B889-A134BF456491}" type="slidenum">
              <a:rPr lang="en-IE" smtClean="0"/>
              <a:t>‹#›</a:t>
            </a:fld>
            <a:endParaRPr lang="en-IE"/>
          </a:p>
        </p:txBody>
      </p:sp>
    </p:spTree>
    <p:extLst>
      <p:ext uri="{BB962C8B-B14F-4D97-AF65-F5344CB8AC3E}">
        <p14:creationId xmlns:p14="http://schemas.microsoft.com/office/powerpoint/2010/main" val="1236363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290990-95B8-B141-E44F-7DA16322D4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BF2A65E-9FAA-50F4-742B-5FF3A376F7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4D028A2-9B7E-805C-C3FB-393CFB2C36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A5926-35E4-4B2D-A313-E23C7BAD4984}" type="datetimeFigureOut">
              <a:rPr lang="en-IE" smtClean="0"/>
              <a:t>17/10/2023</a:t>
            </a:fld>
            <a:endParaRPr lang="en-IE"/>
          </a:p>
        </p:txBody>
      </p:sp>
      <p:sp>
        <p:nvSpPr>
          <p:cNvPr id="5" name="Footer Placeholder 4">
            <a:extLst>
              <a:ext uri="{FF2B5EF4-FFF2-40B4-BE49-F238E27FC236}">
                <a16:creationId xmlns:a16="http://schemas.microsoft.com/office/drawing/2014/main" id="{9BD44F5C-C8E6-EA9A-18BC-26B0765999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29E0C3B7-6976-BAF7-2272-BCC38A87CD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8D982-2007-4E9D-B889-A134BF456491}" type="slidenum">
              <a:rPr lang="en-IE" smtClean="0"/>
              <a:t>‹#›</a:t>
            </a:fld>
            <a:endParaRPr lang="en-IE"/>
          </a:p>
        </p:txBody>
      </p:sp>
    </p:spTree>
    <p:extLst>
      <p:ext uri="{BB962C8B-B14F-4D97-AF65-F5344CB8AC3E}">
        <p14:creationId xmlns:p14="http://schemas.microsoft.com/office/powerpoint/2010/main" val="1239566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radeportal.failteireland.i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failteireland.ie/Identify-Available-Funding/Just-Transition-Fund/investment-grant-aid-scheme.aspx"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C26B-F27A-C7AE-CD67-CBEA7261C7AE}"/>
              </a:ext>
            </a:extLst>
          </p:cNvPr>
          <p:cNvSpPr>
            <a:spLocks noGrp="1"/>
          </p:cNvSpPr>
          <p:nvPr>
            <p:ph type="ctrTitle"/>
          </p:nvPr>
        </p:nvSpPr>
        <p:spPr/>
        <p:txBody>
          <a:bodyPr>
            <a:normAutofit fontScale="90000"/>
          </a:bodyPr>
          <a:lstStyle/>
          <a:p>
            <a:pPr algn="l"/>
            <a:r>
              <a:rPr lang="en-IE" sz="1800" b="0" i="0" dirty="0">
                <a:solidFill>
                  <a:srgbClr val="000000"/>
                </a:solidFill>
                <a:effectLst/>
                <a:latin typeface="cera_pro_regular"/>
              </a:rPr>
              <a:t> </a:t>
            </a:r>
            <a:br>
              <a:rPr lang="en-IE" sz="1800" b="0" i="0" dirty="0">
                <a:solidFill>
                  <a:srgbClr val="000000"/>
                </a:solidFill>
                <a:effectLst/>
                <a:latin typeface="cera_pro_regular"/>
              </a:rPr>
            </a:br>
            <a:r>
              <a:rPr lang="en-IE" sz="2200" b="1" i="0" dirty="0">
                <a:solidFill>
                  <a:schemeClr val="accent6">
                    <a:lumMod val="75000"/>
                  </a:schemeClr>
                </a:solidFill>
                <a:effectLst/>
                <a:latin typeface="cera_pro_bold"/>
              </a:rPr>
              <a:t>Under the Investment Grant-Aid Scheme for Private &amp; Community SMEs there are five project categories that will be considered for funding</a:t>
            </a:r>
            <a:r>
              <a:rPr lang="en-IE" sz="2200" b="0" i="0" dirty="0">
                <a:solidFill>
                  <a:schemeClr val="accent6">
                    <a:lumMod val="75000"/>
                  </a:schemeClr>
                </a:solidFill>
                <a:effectLst/>
                <a:latin typeface="cera_pro_regular"/>
              </a:rPr>
              <a:t>: </a:t>
            </a:r>
            <a:br>
              <a:rPr lang="en-IE" sz="2200" b="0" i="0" dirty="0">
                <a:solidFill>
                  <a:schemeClr val="accent6">
                    <a:lumMod val="75000"/>
                  </a:schemeClr>
                </a:solidFill>
                <a:effectLst/>
                <a:latin typeface="cera_pro_regular"/>
              </a:rPr>
            </a:br>
            <a:br>
              <a:rPr lang="en-IE" sz="1800" b="0" i="0" dirty="0">
                <a:solidFill>
                  <a:srgbClr val="000000"/>
                </a:solidFill>
                <a:effectLst/>
                <a:latin typeface="cera_pro_regular"/>
              </a:rPr>
            </a:br>
            <a:br>
              <a:rPr lang="en-IE" sz="1800" b="0" i="0" dirty="0">
                <a:solidFill>
                  <a:srgbClr val="000000"/>
                </a:solidFill>
                <a:effectLst/>
                <a:latin typeface="cera_pro_regular"/>
              </a:rPr>
            </a:br>
            <a:r>
              <a:rPr lang="en-IE" sz="1800" b="1" i="0" dirty="0">
                <a:solidFill>
                  <a:srgbClr val="000000"/>
                </a:solidFill>
                <a:effectLst/>
                <a:latin typeface="cera_pro_bold"/>
              </a:rPr>
              <a:t>Category 1</a:t>
            </a:r>
            <a:r>
              <a:rPr lang="en-IE" sz="1800" b="0" i="0" dirty="0">
                <a:solidFill>
                  <a:srgbClr val="000000"/>
                </a:solidFill>
                <a:effectLst/>
                <a:latin typeface="cera_pro_regular"/>
              </a:rPr>
              <a:t> – Development or Enhancement of Sustainable Visitor Experiences  </a:t>
            </a:r>
            <a:br>
              <a:rPr lang="en-IE" sz="1800" b="0" i="0" dirty="0">
                <a:solidFill>
                  <a:srgbClr val="000000"/>
                </a:solidFill>
                <a:effectLst/>
                <a:latin typeface="cera_pro_regular"/>
              </a:rPr>
            </a:br>
            <a:br>
              <a:rPr lang="en-IE" sz="1800" b="0" i="0" dirty="0">
                <a:solidFill>
                  <a:srgbClr val="000000"/>
                </a:solidFill>
                <a:effectLst/>
                <a:latin typeface="cera_pro_regular"/>
              </a:rPr>
            </a:br>
            <a:r>
              <a:rPr lang="en-IE" sz="1800" b="1" i="0" dirty="0">
                <a:solidFill>
                  <a:srgbClr val="000000"/>
                </a:solidFill>
                <a:effectLst/>
                <a:latin typeface="cera_pro_bold"/>
              </a:rPr>
              <a:t>Category 2</a:t>
            </a:r>
            <a:r>
              <a:rPr lang="en-IE" sz="1800" b="0" i="0" dirty="0">
                <a:solidFill>
                  <a:srgbClr val="000000"/>
                </a:solidFill>
                <a:effectLst/>
                <a:latin typeface="cera_pro_regular"/>
              </a:rPr>
              <a:t> – Development of Sustainable Tourist Accommodation </a:t>
            </a:r>
            <a:br>
              <a:rPr lang="en-IE" sz="1800" b="0" i="0" dirty="0">
                <a:solidFill>
                  <a:srgbClr val="000000"/>
                </a:solidFill>
                <a:effectLst/>
                <a:latin typeface="cera_pro_regular"/>
              </a:rPr>
            </a:br>
            <a:br>
              <a:rPr lang="en-IE" sz="1800" b="0" i="0" dirty="0">
                <a:solidFill>
                  <a:srgbClr val="000000"/>
                </a:solidFill>
                <a:effectLst/>
                <a:latin typeface="cera_pro_regular"/>
              </a:rPr>
            </a:br>
            <a:r>
              <a:rPr lang="en-IE" sz="1800" b="1" i="0" dirty="0">
                <a:solidFill>
                  <a:srgbClr val="000000"/>
                </a:solidFill>
                <a:effectLst/>
                <a:latin typeface="cera_pro_bold"/>
              </a:rPr>
              <a:t>Category 3 </a:t>
            </a:r>
            <a:r>
              <a:rPr lang="en-IE" sz="1800" b="0" i="0" dirty="0">
                <a:solidFill>
                  <a:srgbClr val="000000"/>
                </a:solidFill>
                <a:effectLst/>
                <a:latin typeface="cera_pro_regular"/>
              </a:rPr>
              <a:t>– Capital Project Planning &amp; Design </a:t>
            </a:r>
            <a:br>
              <a:rPr lang="en-IE" sz="1800" b="0" i="0" dirty="0">
                <a:solidFill>
                  <a:srgbClr val="000000"/>
                </a:solidFill>
                <a:effectLst/>
                <a:latin typeface="cera_pro_regular"/>
              </a:rPr>
            </a:br>
            <a:br>
              <a:rPr lang="en-IE" sz="1800" b="0" i="0" dirty="0">
                <a:solidFill>
                  <a:srgbClr val="000000"/>
                </a:solidFill>
                <a:effectLst/>
                <a:latin typeface="cera_pro_regular"/>
              </a:rPr>
            </a:br>
            <a:r>
              <a:rPr lang="en-IE" sz="1800" b="1" i="0" dirty="0">
                <a:solidFill>
                  <a:srgbClr val="000000"/>
                </a:solidFill>
                <a:effectLst/>
                <a:latin typeface="cera_pro_bold"/>
              </a:rPr>
              <a:t>Category 4</a:t>
            </a:r>
            <a:r>
              <a:rPr lang="en-IE" sz="1800" b="0" i="0" dirty="0">
                <a:solidFill>
                  <a:srgbClr val="000000"/>
                </a:solidFill>
                <a:effectLst/>
                <a:latin typeface="cera_pro_regular"/>
              </a:rPr>
              <a:t> – Digital Transformation </a:t>
            </a:r>
            <a:br>
              <a:rPr lang="en-IE" sz="1800" b="0" i="0" dirty="0">
                <a:solidFill>
                  <a:srgbClr val="000000"/>
                </a:solidFill>
                <a:effectLst/>
                <a:latin typeface="cera_pro_regular"/>
              </a:rPr>
            </a:br>
            <a:br>
              <a:rPr lang="en-IE" sz="1800" b="0" i="0" dirty="0">
                <a:solidFill>
                  <a:srgbClr val="000000"/>
                </a:solidFill>
                <a:effectLst/>
                <a:latin typeface="cera_pro_regular"/>
              </a:rPr>
            </a:br>
            <a:r>
              <a:rPr lang="en-IE" sz="1800" b="1" i="0" dirty="0">
                <a:solidFill>
                  <a:srgbClr val="000000"/>
                </a:solidFill>
                <a:effectLst/>
                <a:latin typeface="cera_pro_bold"/>
              </a:rPr>
              <a:t>Category 5 </a:t>
            </a:r>
            <a:r>
              <a:rPr lang="en-IE" sz="1800" b="0" i="0" dirty="0">
                <a:solidFill>
                  <a:srgbClr val="000000"/>
                </a:solidFill>
                <a:effectLst/>
                <a:latin typeface="cera_pro_regular"/>
              </a:rPr>
              <a:t>– Accessibility enhancements to provide a more inclusive visitor experience. </a:t>
            </a:r>
            <a:br>
              <a:rPr lang="en-IE" sz="1800" b="0" i="0" dirty="0">
                <a:solidFill>
                  <a:srgbClr val="000000"/>
                </a:solidFill>
                <a:effectLst/>
                <a:latin typeface="cera_pro_regular"/>
              </a:rPr>
            </a:br>
            <a:endParaRPr lang="en-IE" sz="1800" dirty="0"/>
          </a:p>
        </p:txBody>
      </p:sp>
      <p:sp>
        <p:nvSpPr>
          <p:cNvPr id="5" name="Title 1">
            <a:extLst>
              <a:ext uri="{FF2B5EF4-FFF2-40B4-BE49-F238E27FC236}">
                <a16:creationId xmlns:a16="http://schemas.microsoft.com/office/drawing/2014/main" id="{9ECE8B4C-9671-3104-3CB7-354C2E8DC7FA}"/>
              </a:ext>
            </a:extLst>
          </p:cNvPr>
          <p:cNvSpPr txBox="1">
            <a:spLocks/>
          </p:cNvSpPr>
          <p:nvPr/>
        </p:nvSpPr>
        <p:spPr>
          <a:xfrm>
            <a:off x="1524000" y="3509963"/>
            <a:ext cx="9144000" cy="2387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n-IE" sz="1800" dirty="0">
                <a:solidFill>
                  <a:srgbClr val="000000"/>
                </a:solidFill>
                <a:latin typeface="cera_pro_regular"/>
              </a:rPr>
            </a:br>
            <a:endParaRPr lang="en-IE" sz="1800" dirty="0"/>
          </a:p>
        </p:txBody>
      </p:sp>
      <p:sp>
        <p:nvSpPr>
          <p:cNvPr id="7" name="TextBox 6">
            <a:extLst>
              <a:ext uri="{FF2B5EF4-FFF2-40B4-BE49-F238E27FC236}">
                <a16:creationId xmlns:a16="http://schemas.microsoft.com/office/drawing/2014/main" id="{DF19D50E-7FD2-30F4-B597-D91184C61CC7}"/>
              </a:ext>
            </a:extLst>
          </p:cNvPr>
          <p:cNvSpPr txBox="1"/>
          <p:nvPr/>
        </p:nvSpPr>
        <p:spPr>
          <a:xfrm>
            <a:off x="169682" y="3382609"/>
            <a:ext cx="11774079" cy="2862322"/>
          </a:xfrm>
          <a:prstGeom prst="rect">
            <a:avLst/>
          </a:prstGeom>
          <a:noFill/>
        </p:spPr>
        <p:txBody>
          <a:bodyPr wrap="square">
            <a:spAutoFit/>
          </a:bodyPr>
          <a:lstStyle/>
          <a:p>
            <a:pPr algn="l"/>
            <a:r>
              <a:rPr lang="en-IE" b="0" i="0" dirty="0">
                <a:solidFill>
                  <a:srgbClr val="000000"/>
                </a:solidFill>
                <a:effectLst/>
                <a:latin typeface="cera_pro_regular"/>
              </a:rPr>
              <a:t>The first step in the Application Process is to submit an Expression of Interest (EOI) form via Fáilte Ireland's </a:t>
            </a:r>
            <a:r>
              <a:rPr lang="en-IE" b="0" i="0" u="none" strike="noStrike" dirty="0">
                <a:solidFill>
                  <a:srgbClr val="006443"/>
                </a:solidFill>
                <a:effectLst/>
                <a:latin typeface="cera_pro_regular"/>
                <a:hlinkClick r:id="rId3"/>
              </a:rPr>
              <a:t>Trade Portal</a:t>
            </a:r>
            <a:r>
              <a:rPr lang="en-IE" b="0" i="0" dirty="0">
                <a:solidFill>
                  <a:srgbClr val="000000"/>
                </a:solidFill>
                <a:effectLst/>
                <a:latin typeface="cera_pro_regular"/>
              </a:rPr>
              <a:t>. The purpose of this step is to allow Fáilte Ireland to determine if the project and the applicant are eligible for this Investment Grant Scheme.   If you do not have a Fáilte Ireland Trade Portal account, you will be prompted to create one. Anyone intending to register their interest in this scheme is asked to first read the Application Guidelines for the scheme. They are also available on the Fáilte Ireland website. </a:t>
            </a:r>
            <a:r>
              <a:rPr lang="en-IE" b="0" i="0" dirty="0">
                <a:solidFill>
                  <a:srgbClr val="000000"/>
                </a:solidFill>
                <a:effectLst/>
                <a:latin typeface="cera_pro_regular"/>
                <a:hlinkClick r:id="rId4"/>
              </a:rPr>
              <a:t>https://www.failteireland.ie/Identify-Available-Funding/Just-Transition-Fund/investment-grant-aid-scheme.aspx</a:t>
            </a:r>
            <a:r>
              <a:rPr lang="en-IE" b="0" i="0" dirty="0">
                <a:solidFill>
                  <a:srgbClr val="000000"/>
                </a:solidFill>
                <a:effectLst/>
                <a:latin typeface="cera_pro_regular"/>
              </a:rPr>
              <a:t>   </a:t>
            </a:r>
          </a:p>
          <a:p>
            <a:pPr algn="l"/>
            <a:endParaRPr lang="en-IE" dirty="0">
              <a:solidFill>
                <a:srgbClr val="000000"/>
              </a:solidFill>
              <a:latin typeface="cera_pro_regular"/>
            </a:endParaRPr>
          </a:p>
          <a:p>
            <a:pPr algn="l"/>
            <a:r>
              <a:rPr lang="en-IE" b="0" i="0" dirty="0">
                <a:solidFill>
                  <a:srgbClr val="000000"/>
                </a:solidFill>
                <a:effectLst/>
                <a:latin typeface="cera_pro_regular"/>
              </a:rPr>
              <a:t>There is a FAQ section on this link also which Fáilte Ireland are constantly updating.</a:t>
            </a:r>
          </a:p>
          <a:p>
            <a:pPr algn="l"/>
            <a:endParaRPr lang="en-IE" dirty="0">
              <a:solidFill>
                <a:srgbClr val="000000"/>
              </a:solidFill>
              <a:latin typeface="cera_pro_regular"/>
            </a:endParaRPr>
          </a:p>
          <a:p>
            <a:pPr algn="l"/>
            <a:r>
              <a:rPr lang="en-IE" b="0" i="0" dirty="0">
                <a:solidFill>
                  <a:srgbClr val="000000"/>
                </a:solidFill>
                <a:effectLst/>
                <a:latin typeface="cera_pro_regular"/>
              </a:rPr>
              <a:t>Below is a summary of the EOI’s to be submitted. All online on the Fáilte Ireland website.</a:t>
            </a:r>
          </a:p>
        </p:txBody>
      </p:sp>
    </p:spTree>
    <p:extLst>
      <p:ext uri="{BB962C8B-B14F-4D97-AF65-F5344CB8AC3E}">
        <p14:creationId xmlns:p14="http://schemas.microsoft.com/office/powerpoint/2010/main" val="547815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C09E1BF-9B1D-B037-4343-09E87216C17D}"/>
              </a:ext>
            </a:extLst>
          </p:cNvPr>
          <p:cNvPicPr>
            <a:picLocks noChangeAspect="1"/>
          </p:cNvPicPr>
          <p:nvPr/>
        </p:nvPicPr>
        <p:blipFill>
          <a:blip r:embed="rId2"/>
          <a:stretch>
            <a:fillRect/>
          </a:stretch>
        </p:blipFill>
        <p:spPr>
          <a:xfrm>
            <a:off x="0" y="376824"/>
            <a:ext cx="12192000" cy="6349272"/>
          </a:xfrm>
          <a:prstGeom prst="rect">
            <a:avLst/>
          </a:prstGeom>
        </p:spPr>
      </p:pic>
      <p:sp>
        <p:nvSpPr>
          <p:cNvPr id="5" name="TextBox 4">
            <a:extLst>
              <a:ext uri="{FF2B5EF4-FFF2-40B4-BE49-F238E27FC236}">
                <a16:creationId xmlns:a16="http://schemas.microsoft.com/office/drawing/2014/main" id="{1CF98C45-54A7-1448-7435-B7E8A1C6245B}"/>
              </a:ext>
            </a:extLst>
          </p:cNvPr>
          <p:cNvSpPr txBox="1"/>
          <p:nvPr/>
        </p:nvSpPr>
        <p:spPr>
          <a:xfrm>
            <a:off x="2406166" y="-84841"/>
            <a:ext cx="6094378" cy="923330"/>
          </a:xfrm>
          <a:prstGeom prst="rect">
            <a:avLst/>
          </a:prstGeom>
          <a:noFill/>
        </p:spPr>
        <p:txBody>
          <a:bodyPr wrap="square">
            <a:spAutoFit/>
          </a:bodyPr>
          <a:lstStyle/>
          <a:p>
            <a:pPr algn="ctr"/>
            <a:r>
              <a:rPr lang="en-IE" b="1" i="0" dirty="0">
                <a:solidFill>
                  <a:srgbClr val="006443"/>
                </a:solidFill>
                <a:effectLst/>
                <a:latin typeface="cera_pro_bold"/>
              </a:rPr>
              <a:t>All Categories 1,2,3,4,5</a:t>
            </a:r>
          </a:p>
          <a:p>
            <a:br>
              <a:rPr lang="en-IE" dirty="0"/>
            </a:br>
            <a:endParaRPr lang="en-IE" dirty="0"/>
          </a:p>
        </p:txBody>
      </p:sp>
    </p:spTree>
    <p:extLst>
      <p:ext uri="{BB962C8B-B14F-4D97-AF65-F5344CB8AC3E}">
        <p14:creationId xmlns:p14="http://schemas.microsoft.com/office/powerpoint/2010/main" val="416708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B0FBCCE-43E8-2C97-CC0D-84E864AEFCAA}"/>
              </a:ext>
            </a:extLst>
          </p:cNvPr>
          <p:cNvPicPr>
            <a:picLocks noChangeAspect="1"/>
          </p:cNvPicPr>
          <p:nvPr/>
        </p:nvPicPr>
        <p:blipFill>
          <a:blip r:embed="rId2"/>
          <a:stretch>
            <a:fillRect/>
          </a:stretch>
        </p:blipFill>
        <p:spPr>
          <a:xfrm>
            <a:off x="0" y="0"/>
            <a:ext cx="12192000" cy="3717701"/>
          </a:xfrm>
          <a:prstGeom prst="rect">
            <a:avLst/>
          </a:prstGeom>
        </p:spPr>
      </p:pic>
    </p:spTree>
    <p:extLst>
      <p:ext uri="{BB962C8B-B14F-4D97-AF65-F5344CB8AC3E}">
        <p14:creationId xmlns:p14="http://schemas.microsoft.com/office/powerpoint/2010/main" val="363207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A272E12-6A2A-C861-97B3-2F42284368A1}"/>
              </a:ext>
            </a:extLst>
          </p:cNvPr>
          <p:cNvPicPr>
            <a:picLocks noChangeAspect="1"/>
          </p:cNvPicPr>
          <p:nvPr/>
        </p:nvPicPr>
        <p:blipFill>
          <a:blip r:embed="rId2"/>
          <a:stretch>
            <a:fillRect/>
          </a:stretch>
        </p:blipFill>
        <p:spPr>
          <a:xfrm>
            <a:off x="0" y="428625"/>
            <a:ext cx="12192000" cy="6407155"/>
          </a:xfrm>
          <a:prstGeom prst="rect">
            <a:avLst/>
          </a:prstGeom>
        </p:spPr>
      </p:pic>
      <p:pic>
        <p:nvPicPr>
          <p:cNvPr id="4" name="Picture 3">
            <a:extLst>
              <a:ext uri="{FF2B5EF4-FFF2-40B4-BE49-F238E27FC236}">
                <a16:creationId xmlns:a16="http://schemas.microsoft.com/office/drawing/2014/main" id="{E6D512B3-6508-7A01-6602-2CF73062848F}"/>
              </a:ext>
            </a:extLst>
          </p:cNvPr>
          <p:cNvPicPr>
            <a:picLocks noChangeAspect="1"/>
          </p:cNvPicPr>
          <p:nvPr/>
        </p:nvPicPr>
        <p:blipFill>
          <a:blip r:embed="rId3"/>
          <a:stretch>
            <a:fillRect/>
          </a:stretch>
        </p:blipFill>
        <p:spPr>
          <a:xfrm>
            <a:off x="4342614" y="0"/>
            <a:ext cx="2743200" cy="857250"/>
          </a:xfrm>
          <a:prstGeom prst="rect">
            <a:avLst/>
          </a:prstGeom>
        </p:spPr>
      </p:pic>
    </p:spTree>
    <p:extLst>
      <p:ext uri="{BB962C8B-B14F-4D97-AF65-F5344CB8AC3E}">
        <p14:creationId xmlns:p14="http://schemas.microsoft.com/office/powerpoint/2010/main" val="787548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4760AA6-C48C-5220-9C7D-9EA66B9BC403}"/>
              </a:ext>
            </a:extLst>
          </p:cNvPr>
          <p:cNvPicPr>
            <a:picLocks noChangeAspect="1"/>
          </p:cNvPicPr>
          <p:nvPr/>
        </p:nvPicPr>
        <p:blipFill>
          <a:blip r:embed="rId3"/>
          <a:stretch>
            <a:fillRect/>
          </a:stretch>
        </p:blipFill>
        <p:spPr>
          <a:xfrm>
            <a:off x="126459" y="0"/>
            <a:ext cx="12192000" cy="3759569"/>
          </a:xfrm>
          <a:prstGeom prst="rect">
            <a:avLst/>
          </a:prstGeom>
        </p:spPr>
      </p:pic>
    </p:spTree>
    <p:extLst>
      <p:ext uri="{BB962C8B-B14F-4D97-AF65-F5344CB8AC3E}">
        <p14:creationId xmlns:p14="http://schemas.microsoft.com/office/powerpoint/2010/main" val="1601927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0562874-FAE1-4EEB-538D-F86A4B36134B}"/>
              </a:ext>
            </a:extLst>
          </p:cNvPr>
          <p:cNvPicPr>
            <a:picLocks noChangeAspect="1"/>
          </p:cNvPicPr>
          <p:nvPr/>
        </p:nvPicPr>
        <p:blipFill>
          <a:blip r:embed="rId2"/>
          <a:stretch>
            <a:fillRect/>
          </a:stretch>
        </p:blipFill>
        <p:spPr>
          <a:xfrm>
            <a:off x="4457396" y="0"/>
            <a:ext cx="2790825" cy="790575"/>
          </a:xfrm>
          <a:prstGeom prst="rect">
            <a:avLst/>
          </a:prstGeom>
        </p:spPr>
      </p:pic>
      <p:pic>
        <p:nvPicPr>
          <p:cNvPr id="5" name="Picture 4">
            <a:extLst>
              <a:ext uri="{FF2B5EF4-FFF2-40B4-BE49-F238E27FC236}">
                <a16:creationId xmlns:a16="http://schemas.microsoft.com/office/drawing/2014/main" id="{5D17523A-1D65-0FF7-3675-9B58053C935C}"/>
              </a:ext>
            </a:extLst>
          </p:cNvPr>
          <p:cNvPicPr>
            <a:picLocks noChangeAspect="1"/>
          </p:cNvPicPr>
          <p:nvPr/>
        </p:nvPicPr>
        <p:blipFill>
          <a:blip r:embed="rId3"/>
          <a:stretch>
            <a:fillRect/>
          </a:stretch>
        </p:blipFill>
        <p:spPr>
          <a:xfrm>
            <a:off x="583659" y="797792"/>
            <a:ext cx="11404060" cy="6060208"/>
          </a:xfrm>
          <a:prstGeom prst="rect">
            <a:avLst/>
          </a:prstGeom>
        </p:spPr>
      </p:pic>
    </p:spTree>
    <p:extLst>
      <p:ext uri="{BB962C8B-B14F-4D97-AF65-F5344CB8AC3E}">
        <p14:creationId xmlns:p14="http://schemas.microsoft.com/office/powerpoint/2010/main" val="2360477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BCC2DC1-9961-7E29-6CDC-2AF38FAE396F}"/>
              </a:ext>
            </a:extLst>
          </p:cNvPr>
          <p:cNvPicPr>
            <a:picLocks noChangeAspect="1"/>
          </p:cNvPicPr>
          <p:nvPr/>
        </p:nvPicPr>
        <p:blipFill>
          <a:blip r:embed="rId2"/>
          <a:stretch>
            <a:fillRect/>
          </a:stretch>
        </p:blipFill>
        <p:spPr>
          <a:xfrm>
            <a:off x="-87549" y="101650"/>
            <a:ext cx="12192000" cy="3736401"/>
          </a:xfrm>
          <a:prstGeom prst="rect">
            <a:avLst/>
          </a:prstGeom>
        </p:spPr>
      </p:pic>
    </p:spTree>
    <p:extLst>
      <p:ext uri="{BB962C8B-B14F-4D97-AF65-F5344CB8AC3E}">
        <p14:creationId xmlns:p14="http://schemas.microsoft.com/office/powerpoint/2010/main" val="802733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238</Words>
  <Application>Microsoft Office PowerPoint</Application>
  <PresentationFormat>Widescreen</PresentationFormat>
  <Paragraphs>11</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cera_pro_bold</vt:lpstr>
      <vt:lpstr>cera_pro_regular</vt:lpstr>
      <vt:lpstr>Office Theme</vt:lpstr>
      <vt:lpstr>  Under the Investment Grant-Aid Scheme for Private &amp; Community SMEs there are five project categories that will be considered for funding:    Category 1 – Development or Enhancement of Sustainable Visitor Experiences    Category 2 – Development of Sustainable Tourist Accommodation   Category 3 – Capital Project Planning &amp; Design   Category 4 – Digital Transformation   Category 5 – Accessibility enhancements to provide a more inclusive visitor experience.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Under the Investment Grant-Aid Scheme for Private &amp; Community SMEs there are five project categories that will be considered for funding:    Category 1 – Development or Enhancement of Sustainable Visitor Experiences    Category 2 – Development of Sustainable Tourist Accommodation   Category 3 – Capital Project Planning &amp; Design   Category 4 – Digital Transformation   Category 5 – Accessibility enhancements to provide a more inclusive visitor experience.  </dc:title>
  <dc:creator>Dympna  Reilly</dc:creator>
  <cp:lastModifiedBy>Dympna  Reilly</cp:lastModifiedBy>
  <cp:revision>2</cp:revision>
  <dcterms:created xsi:type="dcterms:W3CDTF">2023-09-05T13:06:07Z</dcterms:created>
  <dcterms:modified xsi:type="dcterms:W3CDTF">2023-10-17T15:30:36Z</dcterms:modified>
</cp:coreProperties>
</file>